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117" d="100"/>
          <a:sy n="117" d="100"/>
        </p:scale>
        <p:origin x="1928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>
            <a:extLst>
              <a:ext uri="{FF2B5EF4-FFF2-40B4-BE49-F238E27FC236}">
                <a16:creationId xmlns:a16="http://schemas.microsoft.com/office/drawing/2014/main" id="{B1EAD626-FBFF-3048-AE97-C0189FF0582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lvl1pPr eaLnBrk="1" fontAlgn="base" hangingPunct="1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alpha val="100000"/>
                  </a:schemeClr>
                </a:solidFill>
                <a:latin typeface="Arial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3971" name="Rectangle 3">
            <a:extLst>
              <a:ext uri="{FF2B5EF4-FFF2-40B4-BE49-F238E27FC236}">
                <a16:creationId xmlns:a16="http://schemas.microsoft.com/office/drawing/2014/main" id="{DE86646F-B084-4B44-9C4A-557F87E24B4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lvl1pPr algn="r" eaLnBrk="1" fontAlgn="base" hangingPunct="1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alpha val="100000"/>
                  </a:schemeClr>
                </a:solidFill>
                <a:latin typeface="Arial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3972" name="Rectangle 4">
            <a:extLst>
              <a:ext uri="{FF2B5EF4-FFF2-40B4-BE49-F238E27FC236}">
                <a16:creationId xmlns:a16="http://schemas.microsoft.com/office/drawing/2014/main" id="{8426EBD2-95ED-B948-A974-0D29584DDC2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ctr" compatLnSpc="1"/>
          <a:lstStyle/>
          <a:p>
            <a:pPr lvl="0"/>
            <a:endParaRPr lang="en-US" noProof="0"/>
          </a:p>
        </p:txBody>
      </p:sp>
      <p:sp>
        <p:nvSpPr>
          <p:cNvPr id="83973" name="Rectangle 5">
            <a:extLst>
              <a:ext uri="{FF2B5EF4-FFF2-40B4-BE49-F238E27FC236}">
                <a16:creationId xmlns:a16="http://schemas.microsoft.com/office/drawing/2014/main" id="{39F008F3-54D4-2F41-A4E2-346C490A68A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3974" name="Rectangle 6">
            <a:extLst>
              <a:ext uri="{FF2B5EF4-FFF2-40B4-BE49-F238E27FC236}">
                <a16:creationId xmlns:a16="http://schemas.microsoft.com/office/drawing/2014/main" id="{69D68E35-B030-704A-AD88-B874C78A752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b" compatLnSpc="1"/>
          <a:lstStyle>
            <a:lvl1pPr eaLnBrk="1" fontAlgn="base" hangingPunct="1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alpha val="100000"/>
                  </a:schemeClr>
                </a:solidFill>
                <a:latin typeface="Arial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3975" name="Rectangle 7">
            <a:extLst>
              <a:ext uri="{FF2B5EF4-FFF2-40B4-BE49-F238E27FC236}">
                <a16:creationId xmlns:a16="http://schemas.microsoft.com/office/drawing/2014/main" id="{79D7A50F-B989-254F-8A45-4831CA6E02E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26A3123-5C16-DB44-80FF-BE82AF21B0A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rtlCol="0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048DC6C-127A-AFD7-2892-7D0EBA6B5B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7C8438F-3565-F2E0-107B-D3F38AE621C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919C772-E6B1-C95C-C971-3ADFC6B0C1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20B4F9-2D2C-F843-B422-CE56156E0AF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627329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3228120-7786-6B8E-788F-A098AAA434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A1B2190-EEE7-1154-FE12-B7C0479D72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4EEAE69-9A38-B122-7E06-3F5CF35015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20E265-54F6-8647-BD26-AAD5D8DD4B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4735335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F282501-1551-13E9-8C3D-4711D71458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3B0D1AF-B5AB-13CF-E65C-4921152923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AB8A9B3-F2C7-3ACE-BD53-085A057F50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AAF54E-7DAC-9F41-A258-08CA2E9DD7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4441462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E2002E5-96FB-2D8D-112F-28D48E747A7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792806A-BA17-716D-616F-A584EA628A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D408B53-6A99-2ED1-14A3-9B525FE048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118B2C-C4B4-1144-A65B-230F67F2EEF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6983166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rtlCol="0"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rtlCol="0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F0105E6-8236-45EB-E0F7-66E31ED8352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EC9DAB9-A953-EF96-661D-FAD5A70B85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E04BC03-8B95-0585-2B80-FC9D06EFD3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8BFB69-D2F6-8F4B-938F-9C9C59ADEF6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5539045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49E9E8F-8AA3-8C45-F9C7-086C564BD9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634184B-54B4-0F6E-7031-B710C1FB37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D400AEE-CDDD-1265-0374-4F9055FB60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E6D45A-CDFD-1F4A-BFC1-8CB485B484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1228361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FD4FFD9-5817-5078-A296-EF7582822C4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59DBDB4-05CF-0650-1371-564C82AAA59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5DCC67E-14A4-A2A4-4989-D61ACA6FEA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9C2C9A-05D1-1245-A558-E82A791750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4452461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CB33CB9-8EE7-0E52-23A3-ED7CF7D9AD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6AD967E-FA50-3325-ABAA-54C77587F3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C88BACC-0376-CD0C-44A5-42DC993D4C0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FECE42-F656-8A4A-840C-DA15ECB1BF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369126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6AF70BA-77D6-E4F6-C843-88A5CB4C26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5B4DC2A-36DC-2378-D23F-1F3047B0E1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4740027-4C25-6CBC-BE9D-7652AB0AA2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7589AD-BA8B-0640-8E26-DBD476D650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2835074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BB2038D-FCB0-4AC0-8E71-468CCCA912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855D862-6F56-DEE5-33F6-06586EF3CDD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2FB468-5C6F-682E-309C-9ACB104EEE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82C4D8-B1FD-D04C-8A6C-CACB79391D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8319618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EB77B73-0438-0643-5CFE-6F05ADD1E5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C264BCC-0DC2-E30A-04C4-85E58C705F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86020" name="Rectangle 4">
            <a:extLst>
              <a:ext uri="{FF2B5EF4-FFF2-40B4-BE49-F238E27FC236}">
                <a16:creationId xmlns:a16="http://schemas.microsoft.com/office/drawing/2014/main" id="{1E0158A1-2271-F248-82D2-2493F6FF1A2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lvl1pPr algn="l" eaLnBrk="1" fontAlgn="base" hangingPunct="1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>
                    <a:alpha val="100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6021" name="Rectangle 5">
            <a:extLst>
              <a:ext uri="{FF2B5EF4-FFF2-40B4-BE49-F238E27FC236}">
                <a16:creationId xmlns:a16="http://schemas.microsoft.com/office/drawing/2014/main" id="{6AEE8026-551F-094D-8A22-31845B7DD02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lvl1pPr algn="ctr" eaLnBrk="1" fontAlgn="base" hangingPunct="1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>
                    <a:alpha val="100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6022" name="Rectangle 6">
            <a:extLst>
              <a:ext uri="{FF2B5EF4-FFF2-40B4-BE49-F238E27FC236}">
                <a16:creationId xmlns:a16="http://schemas.microsoft.com/office/drawing/2014/main" id="{224A8A24-37C8-964F-9761-146A6D208A7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343474E5-01CA-EF46-89DE-7B79876B418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ransition spd="slow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anose="020B0600070205080204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/>
          <a:ea typeface="ＭＳ Ｐゴシック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/>
          <a:ea typeface="ＭＳ Ｐゴシック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/>
          <a:ea typeface="ＭＳ Ｐゴシック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/>
          <a:ea typeface="ＭＳ Ｐゴシック" panose="020B0600070205080204" pitchFamily="34" charset="-128"/>
        </a:defRPr>
      </a:lvl5pPr>
      <a:lvl6pPr marL="457200" algn="ctr" fontAlgn="base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Arial"/>
        </a:defRPr>
      </a:lvl6pPr>
      <a:lvl7pPr marL="914400" algn="ctr" fontAlgn="base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Arial"/>
        </a:defRPr>
      </a:lvl7pPr>
      <a:lvl8pPr marL="1371600" algn="ctr" fontAlgn="base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Arial"/>
        </a:defRPr>
      </a:lvl8pPr>
      <a:lvl9pPr marL="1828800" algn="ctr" fontAlgn="base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Arial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anose="020B0600070205080204" pitchFamily="34" charset="-128"/>
        </a:defRPr>
      </a:lvl5pPr>
      <a:lvl6pPr marL="2514600" indent="-228600" algn="l" fontAlgn="base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6pPr>
      <a:lvl7pPr marL="2971800" indent="-228600" algn="l" fontAlgn="base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7pPr>
      <a:lvl8pPr marL="3429000" indent="-228600" algn="l" fontAlgn="base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8pPr>
      <a:lvl9pPr marL="3886200" indent="-228600" algn="l" fontAlgn="base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>
            <a:extLst>
              <a:ext uri="{FF2B5EF4-FFF2-40B4-BE49-F238E27FC236}">
                <a16:creationId xmlns:a16="http://schemas.microsoft.com/office/drawing/2014/main" id="{B261541F-CD90-ABD1-B8CA-4BA15D730C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b="1">
                <a:solidFill>
                  <a:schemeClr val="accent2"/>
                </a:solidFill>
              </a:rPr>
              <a:t>Copyrights</a:t>
            </a:r>
            <a:r>
              <a:rPr lang="en-US" altLang="en-US" b="1"/>
              <a:t>	</a:t>
            </a:r>
          </a:p>
        </p:txBody>
      </p:sp>
      <p:sp>
        <p:nvSpPr>
          <p:cNvPr id="13314" name="Rectangle 3">
            <a:extLst>
              <a:ext uri="{FF2B5EF4-FFF2-40B4-BE49-F238E27FC236}">
                <a16:creationId xmlns:a16="http://schemas.microsoft.com/office/drawing/2014/main" id="{251BA54F-2E3A-BA41-27E0-33C54C1184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Questions and Answers</a:t>
            </a:r>
          </a:p>
          <a:p>
            <a:pPr eaLnBrk="1" hangingPunct="1"/>
            <a:endParaRPr lang="en-US" altLang="en-US" i="1"/>
          </a:p>
        </p:txBody>
      </p:sp>
      <p:pic>
        <p:nvPicPr>
          <p:cNvPr id="13315" name="Picture 4">
            <a:extLst>
              <a:ext uri="{FF2B5EF4-FFF2-40B4-BE49-F238E27FC236}">
                <a16:creationId xmlns:a16="http://schemas.microsoft.com/office/drawing/2014/main" id="{3CCB7515-772C-C4DA-02FB-3ECA5CD5F5D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5334000"/>
            <a:ext cx="990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>
            <a:extLst>
              <a:ext uri="{FF2B5EF4-FFF2-40B4-BE49-F238E27FC236}">
                <a16:creationId xmlns:a16="http://schemas.microsoft.com/office/drawing/2014/main" id="{9B9F060D-F3E1-5B49-382F-0C64A13B0E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What Is a Copyright?</a:t>
            </a:r>
          </a:p>
        </p:txBody>
      </p:sp>
      <p:sp>
        <p:nvSpPr>
          <p:cNvPr id="14338" name="Rectangle 3">
            <a:extLst>
              <a:ext uri="{FF2B5EF4-FFF2-40B4-BE49-F238E27FC236}">
                <a16:creationId xmlns:a16="http://schemas.microsoft.com/office/drawing/2014/main" id="{15385CA7-5EA7-8EB4-A97C-72678C5DFE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</a:pPr>
            <a:r>
              <a:rPr lang="en-US" altLang="en-US"/>
              <a:t>A copyright protects someone who creates an original work. </a:t>
            </a:r>
          </a:p>
          <a:p>
            <a:pPr eaLnBrk="1" hangingPunct="1">
              <a:buClr>
                <a:schemeClr val="tx1"/>
              </a:buClr>
            </a:pPr>
            <a:r>
              <a:rPr lang="en-US" altLang="en-US"/>
              <a:t>An original work can be a book, a play, or a Web site, among others.</a:t>
            </a:r>
          </a:p>
          <a:p>
            <a:pPr eaLnBrk="1" hangingPunct="1">
              <a:buClr>
                <a:schemeClr val="tx1"/>
              </a:buClr>
            </a:pPr>
            <a:r>
              <a:rPr lang="en-US" altLang="en-US"/>
              <a:t>The goal of copyrights is to prevent unauthorized copying of your work.</a:t>
            </a: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>
            <a:extLst>
              <a:ext uri="{FF2B5EF4-FFF2-40B4-BE49-F238E27FC236}">
                <a16:creationId xmlns:a16="http://schemas.microsoft.com/office/drawing/2014/main" id="{2FFF151F-FC62-2BDA-8D66-3FD96CB591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What if I Want to Use Copyrighted Work?</a:t>
            </a:r>
          </a:p>
        </p:txBody>
      </p:sp>
      <p:sp>
        <p:nvSpPr>
          <p:cNvPr id="15362" name="Rectangle 3">
            <a:extLst>
              <a:ext uri="{FF2B5EF4-FFF2-40B4-BE49-F238E27FC236}">
                <a16:creationId xmlns:a16="http://schemas.microsoft.com/office/drawing/2014/main" id="{E5802C7A-5DA3-93F8-4D18-98D1BEFBEB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You must obtain permission from the copyright holder.</a:t>
            </a:r>
          </a:p>
          <a:p>
            <a:pPr eaLnBrk="1" hangingPunct="1"/>
            <a:r>
              <a:rPr lang="en-US" altLang="en-US"/>
              <a:t>You can get permission by writing a letter to an author, artist, publishing house, or Webmaster.</a:t>
            </a: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343C09EC-D2B5-9D1B-42A7-AB3959346A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Do Copyrights Expire?</a:t>
            </a:r>
          </a:p>
        </p:txBody>
      </p:sp>
      <p:sp>
        <p:nvSpPr>
          <p:cNvPr id="16386" name="Rectangle 3">
            <a:extLst>
              <a:ext uri="{FF2B5EF4-FFF2-40B4-BE49-F238E27FC236}">
                <a16:creationId xmlns:a16="http://schemas.microsoft.com/office/drawing/2014/main" id="{555A0907-2E02-93ED-AC59-93985908F4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For works created since January 1, 1978, the copyright lasts until 70 years after the creator’s death.</a:t>
            </a:r>
          </a:p>
          <a:p>
            <a:pPr eaLnBrk="1" hangingPunct="1"/>
            <a:r>
              <a:rPr lang="en-US" altLang="en-US"/>
              <a:t>For works created before January 1, 1978, a copyright can last anywhere from 28 to 67 years.</a:t>
            </a:r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>
            <a:extLst>
              <a:ext uri="{FF2B5EF4-FFF2-40B4-BE49-F238E27FC236}">
                <a16:creationId xmlns:a16="http://schemas.microsoft.com/office/drawing/2014/main" id="{E90447DA-07B0-E3A0-8442-332F960BE8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How Do I Copyright My Work?</a:t>
            </a:r>
          </a:p>
        </p:txBody>
      </p:sp>
      <p:sp>
        <p:nvSpPr>
          <p:cNvPr id="17410" name="Rectangle 3">
            <a:extLst>
              <a:ext uri="{FF2B5EF4-FFF2-40B4-BE49-F238E27FC236}">
                <a16:creationId xmlns:a16="http://schemas.microsoft.com/office/drawing/2014/main" id="{B5214258-50F0-6F50-B8D3-B483B450AA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If you create an original work, it is automatically protected by copyright law.</a:t>
            </a:r>
          </a:p>
          <a:p>
            <a:pPr eaLnBrk="1" hangingPunct="1"/>
            <a:r>
              <a:rPr lang="en-US" altLang="en-US"/>
              <a:t>You can register your work with the copyright office to obtain additional protections.</a:t>
            </a:r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>
            <a:extLst>
              <a:ext uri="{FF2B5EF4-FFF2-40B4-BE49-F238E27FC236}">
                <a16:creationId xmlns:a16="http://schemas.microsoft.com/office/drawing/2014/main" id="{8C2BC2E9-F458-EAB0-0E6F-941EF1385E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For More Information</a:t>
            </a: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A92310D2-654E-7B6E-0F05-14E421D207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U.S. Copyright Office</a:t>
            </a:r>
            <a:br>
              <a:rPr lang="en-US" altLang="en-US"/>
            </a:br>
            <a:r>
              <a:rPr lang="en-US" altLang="en-US"/>
              <a:t>101 Independence Ave. S.E.</a:t>
            </a:r>
            <a:br>
              <a:rPr lang="en-US" altLang="en-US"/>
            </a:br>
            <a:r>
              <a:rPr lang="en-US" altLang="en-US"/>
              <a:t>Washington, D.C. 20559-6000</a:t>
            </a:r>
            <a:br>
              <a:rPr lang="en-US" altLang="en-US"/>
            </a:br>
            <a:r>
              <a:rPr lang="en-US" altLang="en-US"/>
              <a:t>(202) 707-3000</a:t>
            </a:r>
            <a:br>
              <a:rPr lang="en-US" altLang="en-US"/>
            </a:br>
            <a:endParaRPr lang="en-US" altLang="en-US"/>
          </a:p>
          <a:p>
            <a:pPr eaLnBrk="1" hangingPunct="1"/>
            <a:r>
              <a:rPr lang="en-US" altLang="en-US"/>
              <a:t>http://www.copyright.gov/</a:t>
            </a:r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</p:txBody>
      </p:sp>
      <p:pic>
        <p:nvPicPr>
          <p:cNvPr id="18435" name="Picture 11">
            <a:extLst>
              <a:ext uri="{FF2B5EF4-FFF2-40B4-BE49-F238E27FC236}">
                <a16:creationId xmlns:a16="http://schemas.microsoft.com/office/drawing/2014/main" id="{E5987784-2ADF-A356-6D7D-6880B928BF8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5181600"/>
            <a:ext cx="1524000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194</TotalTime>
  <Words>210</Words>
  <Application>Microsoft Macintosh PowerPoint</Application>
  <PresentationFormat>On-screen Show (4:3)</PresentationFormat>
  <Paragraphs>18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ＭＳ Ｐゴシック</vt:lpstr>
      <vt:lpstr>Calibri</vt:lpstr>
      <vt:lpstr>Default Design</vt:lpstr>
      <vt:lpstr>Copyrights </vt:lpstr>
      <vt:lpstr>What Is a Copyright?</vt:lpstr>
      <vt:lpstr>What if I Want to Use Copyrighted Work?</vt:lpstr>
      <vt:lpstr>Do Copyrights Expire?</vt:lpstr>
      <vt:lpstr>How Do I Copyright My Work?</vt:lpstr>
      <vt:lpstr>For More Information</vt:lpstr>
    </vt:vector>
  </TitlesOfParts>
  <Company>McGRAW-HILL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Copyrights </dc:title>
  <dc:creator>Glencoe/McGraw-Hill</dc:creator>
  <cp:lastModifiedBy>Larry Lavendel</cp:lastModifiedBy>
  <cp:revision>12</cp:revision>
  <dcterms:created xsi:type="dcterms:W3CDTF">2004-10-01T17:05:52Z</dcterms:created>
  <dcterms:modified xsi:type="dcterms:W3CDTF">2023-05-10T08:01:12Z</dcterms:modified>
</cp:coreProperties>
</file>