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17" d="100"/>
          <a:sy n="117" d="100"/>
        </p:scale>
        <p:origin x="19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C78A5F3-A4C7-B469-7428-CFD30E3827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0F43A7-C3AA-94AD-3F75-5F442042EE9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9750A04-759F-ED4F-9688-24E19F108ACF}" type="datetime1">
              <a:rPr lang="en-US" altLang="en-US"/>
              <a:pPr/>
              <a:t>5/10/23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B2EF0D2-D9F5-C705-21F5-5828F8A62A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FE3AB3-7E41-90F8-7EAB-DF989F9C84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DBDB7-4B52-1FFF-EB54-08A456182BD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B39087-E556-D359-DDFA-F2361806E8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8D4FE05-1565-1446-94EE-37064335D8B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4CEA99-8E11-6C2F-3337-45E45B52B64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22D0BE-2DE3-671D-494F-006D533C01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6E7391-BD32-E3A1-1A98-BB81EC3F82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9C76F-0640-9A4E-B11A-FF9ED5835E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9326637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39AC79-53D4-FF7A-A07B-F9110F2463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7EF3D2-07D2-F46A-D2B4-03D81988B6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8E4FEA-19EB-ABC3-82CC-FC96734E42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38B15D-F7A8-7741-A1C1-24AA11660A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196187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B8E40FA-0E9E-FCD4-B066-D3E067E713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16217B-3123-AB02-81D0-8D04056805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CC16D4-4987-02AE-D327-00E1903C6C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7C8FC-FB43-AC47-B213-19B5A08C4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108435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7E489C-4B59-36FC-F6A8-6008217F86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FE0C8E-D8A9-64B1-516A-2719ADF31E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3EFC4E-A19E-5801-631C-B42FCC68BF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0B9E9-2BC0-3047-A93F-3E92A25BFA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97992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55CBE6-12D2-65A3-678E-E06862CD45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2F4045-1E3F-BEA4-5469-E8CA5B7D78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463136-2453-90BF-D911-14F47B403A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73133E-01EF-8C41-A84A-9777C14C4B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61031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C6D3F8A-4480-88C2-6210-FC590A9725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00467B3-3439-FFB6-F94D-8573A79DF6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63A57FD-063A-4CDF-ED73-80D110395D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80507-2023-7B49-B4E7-418763F76C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2961964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F5D56A9-97D5-228C-F1B3-A1B2EAE0F9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FA6396A-94E8-8331-F197-8B68D339C6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3516DDC-1863-891D-2448-440006F3A2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CF79CB-6963-8147-92EB-107ADF9FBE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79915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5395208-6584-C89C-6AA9-6FAEEBAD33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8E8084E-2857-B5E8-0A47-08C7009AAB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1ED027E-361D-0840-D8F4-E8C60BB360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9B5229-54A9-DF42-A6DC-9F881D223B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303797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DE1888-EB0C-D9DE-BE0A-618DDB749A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421778-BDBE-A4CA-E519-0A417E37D7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6B6C7B-A77C-3942-7E23-9A64752545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5E2C1A-068F-2041-BF34-4438256A72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26999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5140909-5216-C8D0-E717-8C2FE939FD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8CCAA4-1D7F-3D0B-9447-C88D4ADB7A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F5EAF4-04F4-0052-E1C0-109933A771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3B0CC-F0F0-7E4E-BF18-16FCC0E308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803963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F393F03-4F0F-BC00-D99B-8FB923BFAE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9A8EA8B-BF98-CFA8-999D-41CBC39D99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8FC85C3B-454E-8C6E-76B6-1EB740C982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l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6A899556-BDFB-94BB-5E0B-CADDC8ACCB6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>
                    <a:alpha val="10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C19D3217-CD8F-C9AB-DE54-2EF26D4F90C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EEB472C-11CD-CF46-8043-E6B27BCA95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43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84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84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43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84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84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43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84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84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43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84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84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43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843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843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843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ＭＳ Ｐゴシック" charset="0"/>
          <a:cs typeface="ＭＳ Ｐゴシック" charset="0"/>
        </a:defRPr>
      </a:lvl5pPr>
      <a:lvl6pPr marL="4572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Arial"/>
        </a:defRPr>
      </a:lvl6pPr>
      <a:lvl7pPr marL="9144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Arial"/>
        </a:defRPr>
      </a:lvl7pPr>
      <a:lvl8pPr marL="13716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Arial"/>
        </a:defRPr>
      </a:lvl8pPr>
      <a:lvl9pPr marL="18288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latin typeface="Arial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alpha val="100000"/>
            </a:schemeClr>
          </a:solidFill>
          <a:latin typeface="+mn-lt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" TargetMode="Externa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93F5CF28-7EA8-BE82-6291-4D3C7CBF314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True or False?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DDE98B3C-B47A-72A2-645F-B9EB01C184F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  <a:ea typeface="ＭＳ Ｐゴシック" panose="020B0600070205080204" pitchFamily="34" charset="-128"/>
              </a:rPr>
              <a:t>Common Copyright Misconceptions</a:t>
            </a:r>
          </a:p>
          <a:p>
            <a:pPr eaLnBrk="1" hangingPunct="1"/>
            <a:endParaRPr lang="en-US" altLang="en-US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13315" name="Text Box 5">
            <a:extLst>
              <a:ext uri="{FF2B5EF4-FFF2-40B4-BE49-F238E27FC236}">
                <a16:creationId xmlns:a16="http://schemas.microsoft.com/office/drawing/2014/main" id="{206495E7-EADC-1F67-4440-254E096C2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181600"/>
            <a:ext cx="182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800"/>
          </a:p>
        </p:txBody>
      </p:sp>
      <p:pic>
        <p:nvPicPr>
          <p:cNvPr id="13316" name="Picture 6">
            <a:extLst>
              <a:ext uri="{FF2B5EF4-FFF2-40B4-BE49-F238E27FC236}">
                <a16:creationId xmlns:a16="http://schemas.microsoft.com/office/drawing/2014/main" id="{28D2C1BD-1E68-EBAF-00F8-D2E54DBE841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9530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17AF24D9-0867-BDBA-D6F7-40AC6FDA7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True or False?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C62F28A8-3FCB-4E09-AB35-BCE63FB4B0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Even if an original work does not say it is copyrighted, it is still copyrighted.</a:t>
            </a:r>
          </a:p>
          <a:p>
            <a:pPr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True Original work published after March 1989 is copyrighted whether it says so or not.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the most protection you should add a copyright label (i.e. </a:t>
            </a:r>
            <a:r>
              <a:rPr lang="en-US" altLang="en-US" sz="2400" i="1">
                <a:ea typeface="ＭＳ Ｐゴシック" panose="020B0600070205080204" pitchFamily="34" charset="-128"/>
              </a:rPr>
              <a:t>Your Name ©2016</a:t>
            </a:r>
            <a:r>
              <a:rPr lang="en-US" altLang="en-US">
                <a:ea typeface="ＭＳ Ｐゴシック" panose="020B0600070205080204" pitchFamily="34" charset="-128"/>
              </a:rPr>
              <a:t>) and register your work with the copyright office.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703D5DF2-CE66-D9D8-38DA-B4DACA003D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True or False?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9D599705-D813-7F05-A163-37A2BC0888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125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I found it on the Internet, so it is okay for me to copy it.</a:t>
            </a:r>
          </a:p>
          <a:p>
            <a:pPr eaLnBrk="1" hangingPunct="1">
              <a:spcBef>
                <a:spcPts val="125"/>
              </a:spcBef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spcBef>
                <a:spcPts val="125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False copying information from the Internet is a violation of copyright and can result in prosecution.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spcBef>
                <a:spcPts val="125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The </a:t>
            </a:r>
            <a:r>
              <a:rPr lang="en-US" altLang="en-US">
                <a:ea typeface="ＭＳ Ｐゴシック" panose="020B0600070205080204" pitchFamily="34" charset="-128"/>
                <a:hlinkClick r:id="rId2"/>
              </a:rPr>
              <a:t>Creative Commons</a:t>
            </a:r>
            <a:r>
              <a:rPr lang="en-US" altLang="en-US">
                <a:ea typeface="ＭＳ Ｐゴシック" panose="020B0600070205080204" pitchFamily="34" charset="-128"/>
              </a:rPr>
              <a:t> is a flexible copyright model used to share work for some uses and restrict it from others.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70C26726-B7DE-FB34-DA94-6201ACF31F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True or False?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4F8C744C-BFA5-4564-28B5-942FD6C99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ts val="125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It is okay to put copyrighted material on my Web site, because I do not charge people to look at it.</a:t>
            </a:r>
          </a:p>
          <a:p>
            <a:pPr eaLnBrk="1" hangingPunct="1">
              <a:spcBef>
                <a:spcPts val="125"/>
              </a:spcBef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spcBef>
                <a:spcPts val="125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False Any distribution of copyrighted material is illegal.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spcBef>
                <a:spcPts val="125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In some cases copyrighted work can be used for Educational purposes.</a:t>
            </a:r>
          </a:p>
          <a:p>
            <a:pPr lvl="1" eaLnBrk="1" hangingPunct="1"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C1D65AF2-BF6F-04A7-A99A-5237629669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True or False?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B3E19BAC-B8FF-43D4-67A2-6566B40D6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pPr eaLnBrk="1" hangingPunct="1">
              <a:spcBef>
                <a:spcPts val="125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I changed the material, so it is no longer copyrighted.</a:t>
            </a:r>
          </a:p>
          <a:p>
            <a:pPr eaLnBrk="1" hangingPunct="1">
              <a:spcBef>
                <a:spcPts val="125"/>
              </a:spcBef>
              <a:buFontTx/>
              <a:buNone/>
            </a:pP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spcBef>
                <a:spcPts val="125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False Copyright law says that only the owner of the material can make changes to the work based on the existing material.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>
              <a:spcBef>
                <a:spcPts val="125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You can, however, create Derivative Work—new creations inspired from copyrighted work of others. 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55288C0F-8118-63A4-C368-7087E7065B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More Information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6A32AC9C-5B24-B9EB-58C6-C049FB6DC2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8435" name="WordArt 17">
            <a:extLst>
              <a:ext uri="{FF2B5EF4-FFF2-40B4-BE49-F238E27FC236}">
                <a16:creationId xmlns:a16="http://schemas.microsoft.com/office/drawing/2014/main" id="{D1BE28C8-487A-7C88-6A18-6C4D82AE49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81200" y="5029200"/>
            <a:ext cx="5029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http://www.copyright.gov/</a:t>
            </a:r>
          </a:p>
        </p:txBody>
      </p:sp>
      <p:cxnSp>
        <p:nvCxnSpPr>
          <p:cNvPr id="18436" name="AutoShape 18">
            <a:extLst>
              <a:ext uri="{FF2B5EF4-FFF2-40B4-BE49-F238E27FC236}">
                <a16:creationId xmlns:a16="http://schemas.microsoft.com/office/drawing/2014/main" id="{6FEB0AB5-8364-106A-3E11-232DAC67C0CC}"/>
              </a:ext>
            </a:extLst>
          </p:cNvPr>
          <p:cNvCxnSpPr>
            <a:cxnSpLocks noChangeShapeType="1"/>
            <a:stCxn id="18438" idx="1"/>
            <a:endCxn id="18440" idx="1"/>
          </p:cNvCxnSpPr>
          <p:nvPr/>
        </p:nvCxnSpPr>
        <p:spPr bwMode="auto">
          <a:xfrm>
            <a:off x="1330325" y="3330575"/>
            <a:ext cx="2403475" cy="22225"/>
          </a:xfrm>
          <a:prstGeom prst="straightConnector1">
            <a:avLst/>
          </a:prstGeom>
          <a:noFill/>
          <a:ln w="34925" cap="rnd">
            <a:solidFill>
              <a:schemeClr val="tx1"/>
            </a:solidFill>
            <a:round/>
            <a:headEnd/>
            <a:tailEnd type="triangle" w="med" len="med"/>
          </a:ln>
          <a:effectLst>
            <a:outerShdw blurRad="39000" dist="254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37" name="AutoShape 19">
            <a:extLst>
              <a:ext uri="{FF2B5EF4-FFF2-40B4-BE49-F238E27FC236}">
                <a16:creationId xmlns:a16="http://schemas.microsoft.com/office/drawing/2014/main" id="{C87C494C-38D9-DB10-0816-4813577BB387}"/>
              </a:ext>
            </a:extLst>
          </p:cNvPr>
          <p:cNvCxnSpPr>
            <a:cxnSpLocks noChangeShapeType="1"/>
            <a:stCxn id="18439" idx="1"/>
            <a:endCxn id="18440" idx="3"/>
          </p:cNvCxnSpPr>
          <p:nvPr/>
        </p:nvCxnSpPr>
        <p:spPr bwMode="auto">
          <a:xfrm flipH="1">
            <a:off x="5334000" y="2646363"/>
            <a:ext cx="1752600" cy="706437"/>
          </a:xfrm>
          <a:prstGeom prst="straightConnector1">
            <a:avLst/>
          </a:prstGeom>
          <a:noFill/>
          <a:ln w="34925" cap="rnd">
            <a:solidFill>
              <a:schemeClr val="tx1"/>
            </a:solidFill>
            <a:round/>
            <a:headEnd/>
            <a:tailEnd type="triangle" w="med" len="med"/>
          </a:ln>
          <a:effectLst>
            <a:outerShdw blurRad="39000" dist="25400" dir="5400000" rotWithShape="0">
              <a:srgbClr val="80808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8438" name="Picture 2" descr="C:\Documents and Settings\jennifer_carney\My Documents\My Pictures\Microsoft Clip Organizer\bd09778_.wmf">
            <a:extLst>
              <a:ext uri="{FF2B5EF4-FFF2-40B4-BE49-F238E27FC236}">
                <a16:creationId xmlns:a16="http://schemas.microsoft.com/office/drawing/2014/main" id="{D7EC9453-AE39-9211-C25D-4F9D6D3B8D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457993" y="1675607"/>
            <a:ext cx="1744663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3" descr="C:\Documents and Settings\jennifer_carney\My Documents\My Pictures\Microsoft Clip Organizer\bd09777_.wmf">
            <a:extLst>
              <a:ext uri="{FF2B5EF4-FFF2-40B4-BE49-F238E27FC236}">
                <a16:creationId xmlns:a16="http://schemas.microsoft.com/office/drawing/2014/main" id="{294FAF12-C1C8-C5D2-45D0-AAD0F4AC61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752600"/>
            <a:ext cx="1797050" cy="178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4" descr="C:\Documents and Settings\jennifer_carney\My Documents\My Pictures\Microsoft Clip Organizer\j0293188.wmf">
            <a:extLst>
              <a:ext uri="{FF2B5EF4-FFF2-40B4-BE49-F238E27FC236}">
                <a16:creationId xmlns:a16="http://schemas.microsoft.com/office/drawing/2014/main" id="{51126AD6-CF83-2504-D38B-C39A7D267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514600"/>
            <a:ext cx="16002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</TotalTime>
  <Words>252</Words>
  <Application>Microsoft Macintosh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ＭＳ Ｐゴシック</vt:lpstr>
      <vt:lpstr>Calibri</vt:lpstr>
      <vt:lpstr>Default Design</vt:lpstr>
      <vt:lpstr>True or False?</vt:lpstr>
      <vt:lpstr>True or False?</vt:lpstr>
      <vt:lpstr>True or False?</vt:lpstr>
      <vt:lpstr>True or False?</vt:lpstr>
      <vt:lpstr>True or False?</vt:lpstr>
      <vt:lpstr>For More Information</vt:lpstr>
    </vt:vector>
  </TitlesOfParts>
  <Company>McGRAW-HILL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True Or False?</dc:title>
  <dc:creator>Glencoe/McGraw-Hill</dc:creator>
  <cp:lastModifiedBy>Larry Lavendel</cp:lastModifiedBy>
  <cp:revision>27</cp:revision>
  <dcterms:created xsi:type="dcterms:W3CDTF">2004-10-01T18:34:42Z</dcterms:created>
  <dcterms:modified xsi:type="dcterms:W3CDTF">2023-05-10T08:01:00Z</dcterms:modified>
</cp:coreProperties>
</file>